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6" r:id="rId3"/>
    <p:sldMasterId id="2147483688" r:id="rId4"/>
    <p:sldMasterId id="2147483690" r:id="rId5"/>
    <p:sldMasterId id="2147483692" r:id="rId6"/>
    <p:sldMasterId id="2147483694" r:id="rId7"/>
    <p:sldMasterId id="2147483698" r:id="rId8"/>
  </p:sldMasterIdLst>
  <p:sldIdLst>
    <p:sldId id="256" r:id="rId9"/>
    <p:sldId id="258" r:id="rId10"/>
    <p:sldId id="259" r:id="rId11"/>
    <p:sldId id="260" r:id="rId12"/>
    <p:sldId id="261" r:id="rId13"/>
    <p:sldId id="262" r:id="rId14"/>
    <p:sldId id="263" r:id="rId15"/>
    <p:sldId id="257" r:id="rId16"/>
    <p:sldId id="264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3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642918"/>
            <a:ext cx="1543032" cy="548324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42918"/>
            <a:ext cx="6615130" cy="548324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30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2721-F6E6-4A3F-9CF5-6FBC0B2D08F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057E-F88A-4644-B392-5B61AAB32C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15502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F62B-E7AA-4317-93A7-5A8130D0E09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B5ED-EB78-417E-A343-72ABE462FE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38233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2721-F6E6-4A3F-9CF5-6FBC0B2D08F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057E-F88A-4644-B392-5B61AAB32C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14793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F62B-E7AA-4317-93A7-5A8130D0E09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B5ED-EB78-417E-A343-72ABE462FE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56448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7D87F-3031-465C-BDD1-B8F334086D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538A7-A661-43D0-B4A1-4A878B4B4D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47992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F62B-E7AA-4317-93A7-5A8130D0E09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B5ED-EB78-417E-A343-72ABE462FE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36439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70426-53FA-4347-B15F-D61C5FB4CD2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95E7A-1E29-4235-BA3A-D3EAD61B8F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682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9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43183"/>
            <a:ext cx="6457968" cy="1362075"/>
          </a:xfrm>
        </p:spPr>
        <p:txBody>
          <a:bodyPr anchor="ctr"/>
          <a:lstStyle>
            <a:lvl1pPr algn="l">
              <a:defRPr sz="4000" b="0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09383"/>
            <a:ext cx="452914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3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4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8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0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571480"/>
            <a:ext cx="3008313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1481"/>
            <a:ext cx="5111750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43051"/>
            <a:ext cx="3008313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687306"/>
            <a:ext cx="850886" cy="4670520"/>
          </a:xfrm>
        </p:spPr>
        <p:txBody>
          <a:bodyPr vert="eaVert" anchor="ctr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0166" y="684213"/>
            <a:ext cx="6929486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0166" y="5481658"/>
            <a:ext cx="6924037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duotone>
              <a:schemeClr val="bg2">
                <a:tint val="100000"/>
                <a:shade val="60000"/>
                <a:hueMod val="100000"/>
                <a:satMod val="100000"/>
              </a:schemeClr>
              <a:schemeClr val="bg2">
                <a:tint val="70000"/>
                <a:shade val="100000"/>
                <a:hueMod val="100000"/>
                <a:satMod val="1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CDB20-3EAD-4E67-8900-72E7E32E900B}" type="datetimeFigureOut">
              <a:rPr lang="en-US" smtClean="0"/>
              <a:t>20.11.2019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1090" y="0"/>
            <a:ext cx="642910" cy="571480"/>
          </a:xfrm>
          <a:prstGeom prst="roundRect">
            <a:avLst>
              <a:gd name="adj" fmla="val 16667"/>
            </a:avLst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CE40-44F5-4EF3-9A79-EF61E43A5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96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z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Y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³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¹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szintű felsorolásjeles szöveg</a:t>
            </a:r>
          </a:p>
          <a:p>
            <a:pPr lvl="2"/>
            <a:r>
              <a:rPr lang="hu-HU" smtClean="0"/>
              <a:t>Harmadik szintű felsorolásjeles szöveg</a:t>
            </a:r>
          </a:p>
          <a:p>
            <a:pPr lvl="3"/>
            <a:r>
              <a:rPr lang="hu-HU" smtClean="0"/>
              <a:t> Negyedik szintű felsorolásjeles szöveg</a:t>
            </a:r>
          </a:p>
          <a:p>
            <a:pPr lvl="4"/>
            <a:r>
              <a:rPr lang="hu-HU" smtClean="0"/>
              <a:t>Ötödik szintű felsorolásjeles szöveg</a:t>
            </a:r>
          </a:p>
          <a:p>
            <a:pPr lvl="1"/>
            <a:endParaRPr lang="hu-HU" smtClean="0"/>
          </a:p>
          <a:p>
            <a:pPr lvl="2"/>
            <a:endParaRPr lang="hu-H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C44FFB8A-35B6-4C81-B2D2-1A10C91F8B6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8293A364-B10F-430E-9BD4-EE8F0DBEB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szintű felsorolásjeles szöveg</a:t>
            </a:r>
          </a:p>
          <a:p>
            <a:pPr lvl="2"/>
            <a:r>
              <a:rPr lang="hu-HU" smtClean="0"/>
              <a:t>Harmadik szintű felsorolásjeles szöveg</a:t>
            </a:r>
          </a:p>
          <a:p>
            <a:pPr lvl="3"/>
            <a:r>
              <a:rPr lang="hu-HU" smtClean="0"/>
              <a:t> Negyedik szintű felsorolásjeles szöveg</a:t>
            </a:r>
          </a:p>
          <a:p>
            <a:pPr lvl="4"/>
            <a:r>
              <a:rPr lang="hu-HU" smtClean="0"/>
              <a:t>Ötödik szintű felsorolásjeles szöveg</a:t>
            </a:r>
          </a:p>
          <a:p>
            <a:pPr lvl="1"/>
            <a:endParaRPr lang="hu-HU" smtClean="0"/>
          </a:p>
          <a:p>
            <a:pPr lvl="2"/>
            <a:endParaRPr lang="hu-H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C44FFB8A-35B6-4C81-B2D2-1A10C91F8B6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8293A364-B10F-430E-9BD4-EE8F0DBEB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3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szintű felsorolásjeles szöveg</a:t>
            </a:r>
          </a:p>
          <a:p>
            <a:pPr lvl="2"/>
            <a:r>
              <a:rPr lang="hu-HU" smtClean="0"/>
              <a:t>Harmadik szintű felsorolásjeles szöveg</a:t>
            </a:r>
          </a:p>
          <a:p>
            <a:pPr lvl="3"/>
            <a:r>
              <a:rPr lang="hu-HU" smtClean="0"/>
              <a:t> Negyedik szintű felsorolásjeles szöveg</a:t>
            </a:r>
          </a:p>
          <a:p>
            <a:pPr lvl="4"/>
            <a:r>
              <a:rPr lang="hu-HU" smtClean="0"/>
              <a:t>Ötödik szintű felsorolásjeles szöveg</a:t>
            </a:r>
          </a:p>
          <a:p>
            <a:pPr lvl="1"/>
            <a:endParaRPr lang="hu-HU" smtClean="0"/>
          </a:p>
          <a:p>
            <a:pPr lvl="2"/>
            <a:endParaRPr lang="hu-H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C44FFB8A-35B6-4C81-B2D2-1A10C91F8B6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8293A364-B10F-430E-9BD4-EE8F0DBEB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8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szintű felsorolásjeles szöveg</a:t>
            </a:r>
          </a:p>
          <a:p>
            <a:pPr lvl="2"/>
            <a:r>
              <a:rPr lang="hu-HU" smtClean="0"/>
              <a:t>Harmadik szintű felsorolásjeles szöveg</a:t>
            </a:r>
          </a:p>
          <a:p>
            <a:pPr lvl="3"/>
            <a:r>
              <a:rPr lang="hu-HU" smtClean="0"/>
              <a:t> Negyedik szintű felsorolásjeles szöveg</a:t>
            </a:r>
          </a:p>
          <a:p>
            <a:pPr lvl="4"/>
            <a:r>
              <a:rPr lang="hu-HU" smtClean="0"/>
              <a:t>Ötödik szintű felsorolásjeles szöveg</a:t>
            </a:r>
          </a:p>
          <a:p>
            <a:pPr lvl="1"/>
            <a:endParaRPr lang="hu-HU" smtClean="0"/>
          </a:p>
          <a:p>
            <a:pPr lvl="2"/>
            <a:endParaRPr lang="hu-H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C44FFB8A-35B6-4C81-B2D2-1A10C91F8B6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8293A364-B10F-430E-9BD4-EE8F0DBEB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4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szintű felsorolásjeles szöveg</a:t>
            </a:r>
          </a:p>
          <a:p>
            <a:pPr lvl="2"/>
            <a:r>
              <a:rPr lang="hu-HU" smtClean="0"/>
              <a:t>Harmadik szintű felsorolásjeles szöveg</a:t>
            </a:r>
          </a:p>
          <a:p>
            <a:pPr lvl="3"/>
            <a:r>
              <a:rPr lang="hu-HU" smtClean="0"/>
              <a:t> Negyedik szintű felsorolásjeles szöveg</a:t>
            </a:r>
          </a:p>
          <a:p>
            <a:pPr lvl="4"/>
            <a:r>
              <a:rPr lang="hu-HU" smtClean="0"/>
              <a:t>Ötödik szintű felsorolásjeles szöveg</a:t>
            </a:r>
          </a:p>
          <a:p>
            <a:pPr lvl="1"/>
            <a:endParaRPr lang="hu-HU" smtClean="0"/>
          </a:p>
          <a:p>
            <a:pPr lvl="2"/>
            <a:endParaRPr lang="hu-H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C44FFB8A-35B6-4C81-B2D2-1A10C91F8B6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8293A364-B10F-430E-9BD4-EE8F0DBEB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0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szintű felsorolásjeles szöveg</a:t>
            </a:r>
          </a:p>
          <a:p>
            <a:pPr lvl="2"/>
            <a:r>
              <a:rPr lang="hu-HU" smtClean="0"/>
              <a:t>Harmadik szintű felsorolásjeles szöveg</a:t>
            </a:r>
          </a:p>
          <a:p>
            <a:pPr lvl="3"/>
            <a:r>
              <a:rPr lang="hu-HU" smtClean="0"/>
              <a:t> Negyedik szintű felsorolásjeles szöveg</a:t>
            </a:r>
          </a:p>
          <a:p>
            <a:pPr lvl="4"/>
            <a:r>
              <a:rPr lang="hu-HU" smtClean="0"/>
              <a:t>Ötödik szintű felsorolásjeles szöveg</a:t>
            </a:r>
          </a:p>
          <a:p>
            <a:pPr lvl="1"/>
            <a:endParaRPr lang="hu-HU" smtClean="0"/>
          </a:p>
          <a:p>
            <a:pPr lvl="2"/>
            <a:endParaRPr lang="hu-H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C44FFB8A-35B6-4C81-B2D2-1A10C91F8B6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8293A364-B10F-430E-9BD4-EE8F0DBEB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szintű felsorolásjeles szöveg</a:t>
            </a:r>
          </a:p>
          <a:p>
            <a:pPr lvl="2"/>
            <a:r>
              <a:rPr lang="hu-HU" altLang="en-US" smtClean="0"/>
              <a:t>Harmadik szintű felsorolásjeles szöveg</a:t>
            </a:r>
          </a:p>
          <a:p>
            <a:pPr lvl="3"/>
            <a:r>
              <a:rPr lang="hu-HU" altLang="en-US" smtClean="0"/>
              <a:t> Negyedik szintű felsorolásjeles szöveg</a:t>
            </a:r>
          </a:p>
          <a:p>
            <a:pPr lvl="4"/>
            <a:r>
              <a:rPr lang="hu-HU" altLang="en-US" smtClean="0"/>
              <a:t>Ötödik szintű felsorolásjeles szöveg</a:t>
            </a:r>
          </a:p>
          <a:p>
            <a:pPr lvl="1"/>
            <a:endParaRPr lang="hu-HU" altLang="en-US" smtClean="0"/>
          </a:p>
          <a:p>
            <a:pPr lvl="2"/>
            <a:endParaRPr lang="hu-HU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fld id="{0E9CCCF6-A7F1-4C17-B211-22641DDF8AA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20.11.2019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Georgia" panose="0204050205040502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C74848-CC7D-45D2-9BF5-9C1C5E9C41B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Cambr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hu-HU" dirty="0">
                <a:latin typeface="Cambria" panose="02040503050406030204" pitchFamily="18" charset="0"/>
              </a:rPr>
              <a:t>z orosz kultúra története </a:t>
            </a:r>
            <a:r>
              <a:rPr lang="en-US" dirty="0" smtClean="0">
                <a:latin typeface="Cambria" panose="02040503050406030204" pitchFamily="18" charset="0"/>
              </a:rPr>
              <a:t>3</a:t>
            </a:r>
            <a:r>
              <a:rPr lang="hu-HU" dirty="0" smtClean="0">
                <a:latin typeface="Cambria" panose="02040503050406030204" pitchFamily="18" charset="0"/>
              </a:rPr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397" y="3214686"/>
            <a:ext cx="5897206" cy="669056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9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20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század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eleje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23 AlexandrTeat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025" y="3382963"/>
            <a:ext cx="107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16 Centralnye ploschadi SP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0000">
            <a:off x="298450" y="215900"/>
            <a:ext cx="85471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51050" y="2565400"/>
            <a:ext cx="3603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b="1" dirty="0">
                <a:solidFill>
                  <a:srgbClr val="000000"/>
                </a:solidFill>
              </a:rPr>
              <a:t>1.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363" y="3068638"/>
            <a:ext cx="3603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dirty="0">
                <a:solidFill>
                  <a:srgbClr val="FFFFFF">
                    <a:lumMod val="50000"/>
                  </a:srgbClr>
                </a:solidFill>
              </a:rPr>
              <a:t>3.</a:t>
            </a:r>
            <a:endParaRPr lang="en-US" sz="14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5463" y="3716338"/>
            <a:ext cx="3603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400" b="1" dirty="0">
                <a:solidFill>
                  <a:srgbClr val="000000"/>
                </a:solidFill>
              </a:rPr>
              <a:t>2.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388" y="6237288"/>
            <a:ext cx="87487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dirty="0">
                <a:solidFill>
                  <a:srgbClr val="000000"/>
                </a:solidFill>
              </a:rPr>
              <a:t>(1) Palota tér (1819-29), (2) Szenátustér (1829-34), </a:t>
            </a:r>
            <a:r>
              <a:rPr lang="hu-HU" dirty="0">
                <a:solidFill>
                  <a:srgbClr val="FFFFFF">
                    <a:lumMod val="50000"/>
                  </a:srgbClr>
                </a:solidFill>
              </a:rPr>
              <a:t>(3) Admiralitástér  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7 Dvorcovaja pl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30 Senatskaja p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681038"/>
            <a:ext cx="82454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5031036" y="115887"/>
            <a:ext cx="3960564" cy="1061271"/>
          </a:xfrm>
        </p:spPr>
        <p:txBody>
          <a:bodyPr/>
          <a:lstStyle/>
          <a:p>
            <a:pPr eaLnBrk="1" hangingPunct="1"/>
            <a:r>
              <a:rPr lang="hu-HU" sz="2000" b="1" i="1" u="sng" dirty="0" smtClean="0">
                <a:solidFill>
                  <a:schemeClr val="accent4">
                    <a:lumMod val="50000"/>
                  </a:schemeClr>
                </a:solidFill>
              </a:rPr>
              <a:t>Moszkva</a:t>
            </a:r>
            <a:r>
              <a:rPr lang="hu-HU" sz="2000" b="1" i="1" u="sng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u-HU" sz="2000" b="1" i="1" u="sng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2000" b="1" i="1" dirty="0" smtClean="0"/>
              <a:t/>
            </a:r>
            <a:br>
              <a:rPr lang="hu-HU" sz="2000" b="1" i="1" dirty="0" smtClean="0"/>
            </a:br>
            <a:r>
              <a:rPr lang="hu-HU" sz="2000" b="1" i="1" dirty="0" smtClean="0"/>
              <a:t>A. Grigorjev </a:t>
            </a:r>
            <a:r>
              <a:rPr lang="hu-HU" sz="2000" b="1" dirty="0" smtClean="0"/>
              <a:t>(1782-1867)</a:t>
            </a:r>
            <a:r>
              <a:rPr lang="en-US" sz="2400" dirty="0" smtClean="0"/>
              <a:t> </a:t>
            </a:r>
            <a:endParaRPr lang="en-US" sz="2400" b="1" dirty="0" smtClean="0"/>
          </a:p>
        </p:txBody>
      </p:sp>
      <p:pic>
        <p:nvPicPr>
          <p:cNvPr id="21507" name="Picture 2" descr="13 Dom Hruschjevyh PusMuz.jpg"/>
          <p:cNvPicPr>
            <a:picLocks noChangeAspect="1"/>
          </p:cNvPicPr>
          <p:nvPr/>
        </p:nvPicPr>
        <p:blipFill>
          <a:blip r:embed="rId2" cstate="print"/>
          <a:srcRect l="6960" r="9392"/>
          <a:stretch>
            <a:fillRect/>
          </a:stretch>
        </p:blipFill>
        <p:spPr bwMode="auto">
          <a:xfrm>
            <a:off x="107950" y="692150"/>
            <a:ext cx="44497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13 Dom Stanickoj TolstojMu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05263"/>
            <a:ext cx="5715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16 Dom Stanickoj TolstojMu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989138"/>
            <a:ext cx="4167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077200" cy="584200"/>
          </a:xfrm>
        </p:spPr>
        <p:txBody>
          <a:bodyPr/>
          <a:lstStyle/>
          <a:p>
            <a:r>
              <a:rPr lang="hu-HU" sz="2400" b="1" dirty="0" smtClean="0"/>
              <a:t>Az orosz építészet 1830-as évektől</a:t>
            </a:r>
            <a:endParaRPr lang="en-US" sz="2400" b="1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23850" y="692150"/>
            <a:ext cx="8496300" cy="5832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2000" dirty="0" smtClean="0"/>
              <a:t>A monumentális építészet válsága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/>
              <a:t>A magánépületek előtérbe kerülése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hu-HU" sz="2000" dirty="0" smtClean="0"/>
              <a:t>A vidéki kúriák építészete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hu-HU" sz="2000" dirty="0" smtClean="0"/>
              <a:t>Stilizáció és z eklektikus („orosz”) stílus</a:t>
            </a:r>
          </a:p>
        </p:txBody>
      </p:sp>
      <p:pic>
        <p:nvPicPr>
          <p:cNvPr id="22532" name="Picture 3" descr="17 izvarino_usadb.jpg"/>
          <p:cNvPicPr>
            <a:picLocks noChangeAspect="1"/>
          </p:cNvPicPr>
          <p:nvPr/>
        </p:nvPicPr>
        <p:blipFill>
          <a:blip r:embed="rId2" cstate="print"/>
          <a:srcRect b="14706"/>
          <a:stretch>
            <a:fillRect/>
          </a:stretch>
        </p:blipFill>
        <p:spPr bwMode="auto">
          <a:xfrm>
            <a:off x="4140200" y="1770063"/>
            <a:ext cx="36004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18 Usadba Ganibalo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269875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19 TorgRjadyMvy.jpg"/>
          <p:cNvPicPr>
            <a:picLocks noChangeAspect="1"/>
          </p:cNvPicPr>
          <p:nvPr/>
        </p:nvPicPr>
        <p:blipFill>
          <a:blip r:embed="rId4" cstate="print"/>
          <a:srcRect t="12840" b="24373"/>
          <a:stretch>
            <a:fillRect/>
          </a:stretch>
        </p:blipFill>
        <p:spPr bwMode="auto">
          <a:xfrm>
            <a:off x="0" y="4470400"/>
            <a:ext cx="57245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20 TorgRjadyMv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724400"/>
            <a:ext cx="2363788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28 Progulka_pri_zakate.jpg"/>
          <p:cNvPicPr>
            <a:picLocks noChangeAspect="1"/>
          </p:cNvPicPr>
          <p:nvPr/>
        </p:nvPicPr>
        <p:blipFill>
          <a:blip r:embed="rId6" cstate="print"/>
          <a:srcRect l="32359" t="6384" r="17241" b="30617"/>
          <a:stretch>
            <a:fillRect/>
          </a:stretch>
        </p:blipFill>
        <p:spPr bwMode="auto">
          <a:xfrm>
            <a:off x="6588125" y="188913"/>
            <a:ext cx="23272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483769" y="0"/>
            <a:ext cx="6660232" cy="582613"/>
          </a:xfrm>
        </p:spPr>
        <p:txBody>
          <a:bodyPr/>
          <a:lstStyle/>
          <a:p>
            <a:pPr algn="r"/>
            <a:r>
              <a:rPr lang="hu-HU" sz="2400" b="1" dirty="0" smtClean="0"/>
              <a:t>A „moszkvai” szecesszió (20. sz. eleje)</a:t>
            </a:r>
            <a:endParaRPr lang="en-US" sz="2400" b="1" dirty="0" smtClean="0"/>
          </a:p>
        </p:txBody>
      </p:sp>
      <p:pic>
        <p:nvPicPr>
          <p:cNvPr id="23555" name="Picture 2" descr="21 Osobnjak Rjabushinskog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1050"/>
            <a:ext cx="4716463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24 Osobnjak Rjabushinskogo.jpg"/>
          <p:cNvPicPr>
            <a:picLocks noChangeAspect="1"/>
          </p:cNvPicPr>
          <p:nvPr/>
        </p:nvPicPr>
        <p:blipFill>
          <a:blip r:embed="rId3" cstate="print"/>
          <a:srcRect r="3860"/>
          <a:stretch>
            <a:fillRect/>
          </a:stretch>
        </p:blipFill>
        <p:spPr bwMode="auto">
          <a:xfrm>
            <a:off x="4859338" y="4981575"/>
            <a:ext cx="29527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27 Osobnjak Rjabushinsk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3525" y="4968875"/>
            <a:ext cx="12604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23 Osobnjak Rjabushinsk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5888"/>
            <a:ext cx="23495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22 Osobnjak Rjabushinsk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2657475"/>
            <a:ext cx="2655888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25 Osobnjak Rjabushinsk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549275"/>
            <a:ext cx="27813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26 Osobnjak Rjabushinsk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549275"/>
            <a:ext cx="21875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52"/>
            <a:ext cx="8229600" cy="6180082"/>
          </a:xfrm>
        </p:spPr>
        <p:txBody>
          <a:bodyPr>
            <a:normAutofit/>
          </a:bodyPr>
          <a:lstStyle/>
          <a:p>
            <a:pPr lvl="0">
              <a:buClr>
                <a:schemeClr val="accent4">
                  <a:lumMod val="50000"/>
                </a:schemeClr>
              </a:buClr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Az irodalom (líra) vezető szerepe a kultúrában.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buClr>
                <a:schemeClr val="accent4">
                  <a:lumMod val="50000"/>
                </a:schemeClr>
              </a:buClr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Kultúra és társadalom (irodalmi körök)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Az orosz opera és klasszikus zene születése</a:t>
            </a:r>
          </a:p>
          <a:p>
            <a:pPr lvl="0">
              <a:buClr>
                <a:schemeClr val="accent4">
                  <a:lumMod val="50000"/>
                </a:schemeClr>
              </a:buClr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romantikus festészet virágkora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4375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altLang="en-US" sz="1800" dirty="0" smtClean="0">
                <a:solidFill>
                  <a:schemeClr val="accent4">
                    <a:lumMod val="50000"/>
                  </a:schemeClr>
                </a:solidFill>
                <a:sym typeface="Wingdings 3" panose="05040102010807070707" pitchFamily="18" charset="2"/>
              </a:rPr>
              <a:t>Az arcképfestészet: </a:t>
            </a:r>
            <a:r>
              <a:rPr lang="hu-HU" altLang="en-US" sz="1800" b="1" i="1" dirty="0">
                <a:solidFill>
                  <a:schemeClr val="accent4">
                    <a:lumMod val="50000"/>
                  </a:schemeClr>
                </a:solidFill>
                <a:sym typeface="Wingdings 3" panose="05040102010807070707" pitchFamily="18" charset="2"/>
              </a:rPr>
              <a:t>O. Kiprenszkij </a:t>
            </a:r>
            <a:r>
              <a:rPr lang="hu-HU" altLang="en-US" sz="1800" dirty="0">
                <a:solidFill>
                  <a:schemeClr val="accent4">
                    <a:lumMod val="50000"/>
                  </a:schemeClr>
                </a:solidFill>
                <a:sym typeface="Wingdings 3" panose="05040102010807070707" pitchFamily="18" charset="2"/>
              </a:rPr>
              <a:t>(1782-1836</a:t>
            </a:r>
            <a:r>
              <a:rPr lang="hu-HU" altLang="en-US" sz="1800" dirty="0" smtClean="0">
                <a:solidFill>
                  <a:schemeClr val="accent4">
                    <a:lumMod val="50000"/>
                  </a:schemeClr>
                </a:solidFill>
                <a:sym typeface="Wingdings 3" panose="05040102010807070707" pitchFamily="18" charset="2"/>
              </a:rPr>
              <a:t>)</a:t>
            </a:r>
          </a:p>
          <a:p>
            <a:pPr marL="714375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hu-HU" altLang="en-US" sz="1800" dirty="0">
              <a:solidFill>
                <a:schemeClr val="accent4">
                  <a:lumMod val="50000"/>
                </a:schemeClr>
              </a:solidFill>
              <a:sym typeface="Wingdings 3" panose="05040102010807070707" pitchFamily="18" charset="2"/>
            </a:endParaRPr>
          </a:p>
          <a:p>
            <a:pPr marL="714375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hu-HU" altLang="en-US" sz="1800" dirty="0" smtClean="0">
              <a:solidFill>
                <a:schemeClr val="accent4">
                  <a:lumMod val="50000"/>
                </a:schemeClr>
              </a:solidFill>
              <a:sym typeface="Wingdings 3" panose="05040102010807070707" pitchFamily="18" charset="2"/>
            </a:endParaRPr>
          </a:p>
          <a:p>
            <a:pPr marL="6275388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hu-HU" altLang="en-US" sz="1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6275388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hu-HU" altLang="en-US" sz="18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6275388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hu-HU" altLang="en-US" sz="1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6275388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altLang="en-US" sz="1800" b="1" i="1" dirty="0" smtClean="0">
                <a:solidFill>
                  <a:schemeClr val="accent4">
                    <a:lumMod val="50000"/>
                  </a:schemeClr>
                </a:solidFill>
              </a:rPr>
              <a:t>V</a:t>
            </a:r>
            <a:r>
              <a:rPr lang="hu-HU" altLang="en-US" sz="1800" b="1" i="1" dirty="0">
                <a:solidFill>
                  <a:schemeClr val="accent4">
                    <a:lumMod val="50000"/>
                  </a:schemeClr>
                </a:solidFill>
              </a:rPr>
              <a:t>. Tropinin </a:t>
            </a:r>
            <a:r>
              <a:rPr lang="hu-HU" altLang="en-US" sz="1800" dirty="0">
                <a:solidFill>
                  <a:schemeClr val="accent4">
                    <a:lumMod val="50000"/>
                  </a:schemeClr>
                </a:solidFill>
              </a:rPr>
              <a:t>(1776-1857)</a:t>
            </a:r>
            <a:endParaRPr lang="en-US" alt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4375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1" descr="53a Zhukovskij.jpg"/>
          <p:cNvPicPr>
            <a:picLocks noChangeAspect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01" y="2070813"/>
            <a:ext cx="2274188" cy="25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70a Puskin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18" y="2070813"/>
            <a:ext cx="2076058" cy="25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80 Avtoportret 18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06" y="96016"/>
            <a:ext cx="2216544" cy="256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01 Avtoportret u Kremlj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14339" r="4112" b="9863"/>
          <a:stretch>
            <a:fillRect/>
          </a:stretch>
        </p:blipFill>
        <p:spPr bwMode="auto">
          <a:xfrm>
            <a:off x="6819505" y="4439883"/>
            <a:ext cx="2350170" cy="241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14 Karamzin.jpg"/>
          <p:cNvPicPr>
            <a:picLocks noChangeAspect="1"/>
          </p:cNvPicPr>
          <p:nvPr/>
        </p:nvPicPr>
        <p:blipFill>
          <a:blip r:embed="rId6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7724"/>
            <a:ext cx="2051571" cy="267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02 Malchik iptichk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5901" r="8813" b="5901"/>
          <a:stretch>
            <a:fillRect/>
          </a:stretch>
        </p:blipFill>
        <p:spPr bwMode="auto">
          <a:xfrm>
            <a:off x="2765996" y="4824248"/>
            <a:ext cx="1476297" cy="20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12 Devochka s kukloj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4774" r="5733" b="4105"/>
          <a:stretch>
            <a:fillRect/>
          </a:stretch>
        </p:blipFill>
        <p:spPr bwMode="auto">
          <a:xfrm>
            <a:off x="4876800" y="4872697"/>
            <a:ext cx="1456230" cy="192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49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203575" y="0"/>
            <a:ext cx="5940425" cy="836613"/>
          </a:xfrm>
        </p:spPr>
        <p:txBody>
          <a:bodyPr/>
          <a:lstStyle/>
          <a:p>
            <a:pPr algn="r"/>
            <a:r>
              <a:rPr lang="hu-HU" altLang="en-US" sz="2400" b="1" i="1" smtClean="0"/>
              <a:t>A. Venyecianov </a:t>
            </a:r>
            <a:r>
              <a:rPr lang="hu-HU" altLang="en-US" sz="2400" b="1" smtClean="0"/>
              <a:t>(1780-1847) és iskolája – </a:t>
            </a:r>
            <a:br>
              <a:rPr lang="hu-HU" altLang="en-US" sz="2400" b="1" smtClean="0"/>
            </a:br>
            <a:r>
              <a:rPr lang="hu-HU" altLang="en-US" sz="2400" b="1" smtClean="0"/>
              <a:t>a zsánerfestészet		</a:t>
            </a:r>
            <a:endParaRPr lang="en-US" altLang="en-US" sz="2400" b="1" smtClean="0"/>
          </a:p>
        </p:txBody>
      </p:sp>
      <p:pic>
        <p:nvPicPr>
          <p:cNvPr id="9219" name="Picture 2" descr="1 Gum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43211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2  Na pashne Vesna Pervaja polovina 1820h 51x6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42100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18 Spjashchij pastush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49725"/>
            <a:ext cx="3487738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43 Avtoportret.jpg"/>
          <p:cNvPicPr>
            <a:picLocks noChangeAspect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190341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9 Krestjanka s rebjenkom 1840e.jpg"/>
          <p:cNvPicPr>
            <a:picLocks noChangeAspect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725"/>
            <a:ext cx="19050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9097"/>
            <a:ext cx="8229600" cy="5712542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  <a:t>Az orosz kultúra (19. század második harmada</a:t>
            </a: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717550" lvl="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Változás az irodalmi rendszeren belül (a próza előretörése, a drámairodalom fejlődése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 klasszikus orosz regény kora.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→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Az orosz színház megújhodása.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Az építészet válsága.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Az orosz festészet I. virágkora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„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naturális iskola”, 14-ek lázadása, festők és témái.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Kultúra és társadalom (a mozgó kiállítások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–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„peredvizsnyik” mozgalom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374650" lvl="0" indent="0">
              <a:buClr>
                <a:schemeClr val="accent4">
                  <a:lumMod val="50000"/>
                </a:schemeClr>
              </a:buClr>
              <a:buNone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				</a:t>
            </a:r>
          </a:p>
          <a:p>
            <a:pPr marL="374650" lvl="0" indent="0">
              <a:buClr>
                <a:schemeClr val="accent4">
                  <a:lumMod val="50000"/>
                </a:schemeClr>
              </a:buClr>
              <a:buNone/>
            </a:pPr>
            <a:endParaRPr lang="hu-HU" sz="18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374650" lvl="0" indent="0">
              <a:buClr>
                <a:schemeClr val="accent4">
                  <a:lumMod val="50000"/>
                </a:schemeClr>
              </a:buClr>
              <a:buNone/>
            </a:pPr>
            <a:endParaRPr lang="en-US" sz="1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74650" lvl="0" indent="0">
              <a:buClr>
                <a:schemeClr val="accent4">
                  <a:lumMod val="50000"/>
                </a:schemeClr>
              </a:buClr>
              <a:buNone/>
            </a:pPr>
            <a:endParaRPr lang="hu-HU" sz="18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74650" lvl="0" indent="0">
              <a:buClr>
                <a:schemeClr val="accent4">
                  <a:lumMod val="50000"/>
                </a:schemeClr>
              </a:buClr>
              <a:buNone/>
            </a:pPr>
            <a:r>
              <a:rPr lang="hu-HU" sz="1800" b="1" i="1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hu-HU" sz="1800" b="1" i="1" dirty="0" smtClean="0">
                <a:solidFill>
                  <a:schemeClr val="accent4">
                    <a:lumMod val="50000"/>
                  </a:schemeClr>
                </a:solidFill>
              </a:rPr>
              <a:t>					</a:t>
            </a:r>
            <a:r>
              <a:rPr lang="en-US" sz="1800" b="1" i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hu-HU" sz="1800" b="1" i="1" dirty="0" smtClean="0">
                <a:solidFill>
                  <a:schemeClr val="accent4">
                    <a:lumMod val="50000"/>
                  </a:schemeClr>
                </a:solidFill>
              </a:rPr>
              <a:t>P</a:t>
            </a:r>
            <a:r>
              <a:rPr lang="hu-HU" sz="1800" b="1" i="1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hu-HU" sz="1800" b="1" i="1" dirty="0" smtClean="0">
                <a:solidFill>
                  <a:schemeClr val="accent4">
                    <a:lumMod val="50000"/>
                  </a:schemeClr>
                </a:solidFill>
              </a:rPr>
              <a:t>Fedotov</a:t>
            </a:r>
            <a:br>
              <a:rPr lang="hu-HU" sz="1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b="1" i="1" dirty="0" smtClean="0">
                <a:solidFill>
                  <a:schemeClr val="accent4">
                    <a:lumMod val="50000"/>
                  </a:schemeClr>
                </a:solidFill>
              </a:rPr>
              <a:t>						</a:t>
            </a:r>
            <a:r>
              <a:rPr lang="en-US" sz="1800" b="1" i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hu-HU" sz="1800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hu-HU" sz="1800" b="1" dirty="0">
                <a:solidFill>
                  <a:schemeClr val="accent4">
                    <a:lumMod val="50000"/>
                  </a:schemeClr>
                </a:solidFill>
              </a:rPr>
              <a:t>1815-1852)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050g Vdovushka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7" y="3571222"/>
            <a:ext cx="2320618" cy="31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040 Svezhij kavaler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/>
          <a:stretch>
            <a:fillRect/>
          </a:stretch>
        </p:blipFill>
        <p:spPr bwMode="auto">
          <a:xfrm>
            <a:off x="3520358" y="3571223"/>
            <a:ext cx="2621059" cy="313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112" y="1691148"/>
            <a:ext cx="2151950" cy="276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9725" y="0"/>
            <a:ext cx="2454275" cy="490538"/>
          </a:xfrm>
        </p:spPr>
        <p:txBody>
          <a:bodyPr/>
          <a:lstStyle/>
          <a:p>
            <a:pPr>
              <a:defRPr/>
            </a:pPr>
            <a:r>
              <a:rPr lang="hu-HU" sz="2400" b="1" dirty="0" smtClean="0">
                <a:solidFill>
                  <a:schemeClr val="accent4">
                    <a:lumMod val="50000"/>
                  </a:schemeClr>
                </a:solidFill>
              </a:rPr>
              <a:t>1860-</a:t>
            </a:r>
            <a:r>
              <a:rPr lang="hu-HU" sz="2400" b="1" cap="none" dirty="0" smtClean="0">
                <a:solidFill>
                  <a:schemeClr val="accent4">
                    <a:lumMod val="50000"/>
                  </a:schemeClr>
                </a:solidFill>
              </a:rPr>
              <a:t>as évek</a:t>
            </a:r>
            <a:endParaRPr lang="en-US" sz="2400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2654424" cy="460648"/>
          </a:xfrm>
          <a:ln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marL="457200" lvl="6">
              <a:buFont typeface="Wingdings" pitchFamily="2" charset="2"/>
              <a:buNone/>
              <a:defRPr/>
            </a:pPr>
            <a:r>
              <a:rPr lang="hu-HU" sz="2000" b="1" i="1" dirty="0" smtClean="0">
                <a:solidFill>
                  <a:schemeClr val="accent4">
                    <a:lumMod val="50000"/>
                  </a:schemeClr>
                </a:solidFill>
              </a:rPr>
              <a:t>V. Perov </a:t>
            </a: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>(1834-82)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340" name="Picture 3" descr="Priezd guvernantki 18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113"/>
            <a:ext cx="65881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043 Portrait of the Playwright Alexander Ostrovsky 1871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36613"/>
            <a:ext cx="22320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044 Portrait of the Author Vladimir Dahl 1872 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933825"/>
            <a:ext cx="216058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065" y="2767281"/>
            <a:ext cx="840587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000" b="1" dirty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OROSZORSZÁG TÖRTÉNETE </a:t>
            </a:r>
            <a:br>
              <a:rPr lang="hu-HU" sz="4000" b="1" dirty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</a:br>
            <a:r>
              <a:rPr lang="hu-HU" sz="4000" b="1" dirty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a 19. </a:t>
            </a:r>
            <a:r>
              <a:rPr lang="hu-HU" sz="4000" b="1" dirty="0" smtClean="0">
                <a:ln w="10541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században</a:t>
            </a:r>
            <a:endParaRPr lang="en-US" sz="4000" b="1" dirty="0">
              <a:ln w="10541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06 Easter Procession in a Village 18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8425"/>
            <a:ext cx="862965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017 Last Journey 1865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98425"/>
            <a:ext cx="8188325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561975"/>
          </a:xfrm>
        </p:spPr>
        <p:txBody>
          <a:bodyPr/>
          <a:lstStyle/>
          <a:p>
            <a:pPr algn="r">
              <a:defRPr/>
            </a:pPr>
            <a:r>
              <a:rPr lang="hu-HU" sz="2400" b="1" cap="none" dirty="0" smtClean="0">
                <a:solidFill>
                  <a:schemeClr val="accent4">
                    <a:lumMod val="50000"/>
                  </a:schemeClr>
                </a:solidFill>
              </a:rPr>
              <a:t>1870-es évek</a:t>
            </a:r>
            <a:r>
              <a:rPr lang="hu-HU" sz="24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a Vándorkiállítási Társaság </a:t>
            </a:r>
            <a:r>
              <a:rPr lang="hu-HU" sz="2400" cap="none" dirty="0" smtClean="0">
                <a:solidFill>
                  <a:schemeClr val="accent4">
                    <a:lumMod val="50000"/>
                  </a:schemeClr>
                </a:solidFill>
              </a:rPr>
              <a:t>festői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588" y="908050"/>
            <a:ext cx="5967412" cy="14414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14-ek lázadása (1863)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P. Tretyakov-kollekció kialakulása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  <a:sym typeface="Wingdings 3"/>
              </a:rPr>
              <a:t> 1881, 1898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I. Kramszkoj (1837-1887)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 descr="034 Avnjportret 1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2573834" cy="30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6" descr="040 Pavel Tretjako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75063"/>
            <a:ext cx="24511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024d L Tolstoj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357563"/>
            <a:ext cx="265588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032 Ivan Goncharo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57563"/>
            <a:ext cx="28797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01 Taknaja vecherja 18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805815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850" y="115888"/>
            <a:ext cx="3024188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Ny. Ge </a:t>
            </a: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(1831-1894)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484" name="Picture 3" descr="00 Jaroshenko Portret N. 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1" t="13461" r="27042" b="41180"/>
          <a:stretch>
            <a:fillRect/>
          </a:stretch>
        </p:blipFill>
        <p:spPr bwMode="auto">
          <a:xfrm>
            <a:off x="7751763" y="0"/>
            <a:ext cx="13922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05 Petr I doprashivaet Alexeja 18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8425"/>
            <a:ext cx="85725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88" y="115888"/>
            <a:ext cx="316865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I. Repin </a:t>
            </a: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(1844-1930)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5363" name="Picture 4" descr="08 Protodiakon 18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19161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07 Musorgskij 188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89363"/>
            <a:ext cx="18145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09 Avtoportret 188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92150"/>
            <a:ext cx="17684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10 Tolstoj 188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376363"/>
            <a:ext cx="260826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12 Tretjakov 1883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92150"/>
            <a:ext cx="16764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10 Pobedonoscev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187007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11 Avtoportret 192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89363"/>
            <a:ext cx="18605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06 Tolstoj za plugom 18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08000"/>
            <a:ext cx="8893175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01 Kresnyj hod 18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95325"/>
            <a:ext cx="86391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03 Ivan Groznyj 18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85725"/>
            <a:ext cx="863917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04 Ne zhdali 18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26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05 Sadk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725488"/>
            <a:ext cx="4319587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11 SenatPl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t="6136" r="11607" b="37984"/>
          <a:stretch>
            <a:fillRect/>
          </a:stretch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9"/>
            <a:ext cx="586038" cy="6456362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00819"/>
            <a:ext cx="7272808" cy="6324525"/>
          </a:xfrm>
        </p:spPr>
        <p:txBody>
          <a:bodyPr>
            <a:normAutofit/>
          </a:bodyPr>
          <a:lstStyle/>
          <a:p>
            <a:pPr marL="360000" indent="-360000" fontAlgn="auto">
              <a:spcBef>
                <a:spcPts val="60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u-HU" sz="2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 19. századi orosz történelem periodizációja:</a:t>
            </a:r>
          </a:p>
          <a:p>
            <a:pPr marL="720000" indent="-36000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1801–1825</a:t>
            </a:r>
          </a:p>
          <a:p>
            <a:pPr marL="900000" indent="-36000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1800-as évek – „a sándori nagyszerű napok kezdete” 		(reformok)</a:t>
            </a:r>
          </a:p>
          <a:p>
            <a:pPr marL="900000" indent="-36000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1812–1815 – A Honvéd háború és a határon túli hadjáratok (a Szentszövetség)</a:t>
            </a:r>
          </a:p>
          <a:p>
            <a:pPr marL="900000" indent="-360000" fontAlgn="auto">
              <a:spcBef>
                <a:spcPts val="0"/>
              </a:spcBef>
              <a:spcAft>
                <a:spcPts val="30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1815–1825 – A társadalmi aktivitás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és a kormányzás konzervatív szakasza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(Dekabrista felkelés)</a:t>
            </a:r>
          </a:p>
          <a:p>
            <a:pPr marL="720000" indent="-36000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1825–1855</a:t>
            </a:r>
          </a:p>
          <a:p>
            <a:pPr marL="900000" indent="-36000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1848–1855 – „A sötétség 7 éve”</a:t>
            </a:r>
          </a:p>
          <a:p>
            <a:pPr marL="720000" indent="-3600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None/>
              <a:defRPr/>
            </a:pP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1856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–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Krimi </a:t>
            </a: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háború</a:t>
            </a:r>
            <a:endParaRPr lang="hu-HU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720000" indent="-36000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1856–1860-as évek – „a nagyszerű évtized”,</a:t>
            </a:r>
            <a:b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    reformkor</a:t>
            </a:r>
          </a:p>
          <a:p>
            <a:pPr marL="720000" indent="-360000" fontAlgn="auto">
              <a:spcBef>
                <a:spcPts val="0"/>
              </a:spcBef>
              <a:spcAft>
                <a:spcPts val="30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1870–1905 – konzervatív restauráció</a:t>
            </a:r>
            <a:b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    és társadalmi mozgalmak</a:t>
            </a:r>
          </a:p>
          <a:p>
            <a:pPr marL="720000" indent="-360000" fontAlgn="auto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1905–1917 – a forradalmak kora</a:t>
            </a:r>
          </a:p>
          <a:p>
            <a:pPr marL="720000" indent="-360000" fontAlgn="auto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hu-HU" sz="1800" dirty="0" smtClean="0">
                <a:solidFill>
                  <a:schemeClr val="accent3">
                    <a:lumMod val="75000"/>
                  </a:schemeClr>
                </a:solidFill>
              </a:rPr>
              <a:t>1914 – Az első Világháború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888" y="705972"/>
            <a:ext cx="400110" cy="232342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„nemesi forradalmiság”</a:t>
            </a: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944" y="3356991"/>
            <a:ext cx="615553" cy="153947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„raznocsinyec forradalmiság”</a:t>
            </a: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943" y="5205863"/>
            <a:ext cx="615553" cy="1564735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„proletár forradalmiság”</a:t>
            </a: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712" y="68827"/>
            <a:ext cx="553998" cy="3413606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hu-HU" sz="24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A z  „a r a n y k o r”</a:t>
            </a:r>
            <a:endParaRPr lang="en-US" sz="2400" b="1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038" y="4595201"/>
            <a:ext cx="553998" cy="2262799"/>
          </a:xfrm>
          <a:prstGeom prst="rect">
            <a:avLst/>
          </a:prstGeom>
          <a:noFill/>
        </p:spPr>
        <p:txBody>
          <a:bodyPr vert="vert270"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hu-HU" sz="2400" b="1" dirty="0" smtClean="0">
                <a:ln w="22225">
                  <a:solidFill>
                    <a:schemeClr val="bg2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</a:rPr>
              <a:t>Az „ezüstkor”</a:t>
            </a:r>
            <a:endParaRPr lang="en-US" sz="2400" b="1" dirty="0">
              <a:ln w="22225">
                <a:solidFill>
                  <a:schemeClr val="bg2">
                    <a:lumMod val="25000"/>
                    <a:lumOff val="7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1" name="Picture 4" descr="13 Kazn'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0517" y="2019742"/>
            <a:ext cx="205263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88" y="115888"/>
            <a:ext cx="5545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A történelmi festészet új korszaka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063" y="476250"/>
            <a:ext cx="33131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V. Szurikov </a:t>
            </a: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(1848-1916)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1508" name="Picture 3" descr="02 Bojarynja Morozova 18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43000"/>
            <a:ext cx="90011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88913"/>
            <a:ext cx="3816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V. Vasznyecov </a:t>
            </a: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(1848-1926) 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3555" name="Picture 2" descr="01 Bogatyri 18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066800"/>
            <a:ext cx="846137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03 Spjascaja Carevna 19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65250"/>
            <a:ext cx="900112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9097"/>
            <a:ext cx="8229600" cy="5712542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  <a:t>Az orosz kultúra / irodalom „ezüstkora”</a:t>
            </a:r>
            <a:b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  <a:t>(19. – 20. századforduló</a:t>
            </a: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714375" lvl="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realizmus megújhodási tendenciái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4375" lvl="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Az orosz szimbolizmus és további izmusok születése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4375" lvl="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Realizmus vs. modernizmus a festészetben, drámában, színházban, irodalomban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43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Az orosz zene virágkora, zenei társaságok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7143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Orosz szezonok Párizsban (1906.-tól) – a művészetek szintézise</a:t>
            </a:r>
          </a:p>
          <a:p>
            <a:pPr marL="7143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714375" algn="l"/>
              </a:tabLst>
            </a:pPr>
            <a:endParaRPr lang="hu-HU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371475" indent="0">
              <a:buClr>
                <a:schemeClr val="accent4">
                  <a:lumMod val="50000"/>
                </a:schemeClr>
              </a:buClr>
              <a:buNone/>
              <a:tabLst>
                <a:tab pos="714375" algn="l"/>
              </a:tabLst>
            </a:pPr>
            <a:endParaRPr lang="hu-H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>
              <a:buClr>
                <a:schemeClr val="accent4">
                  <a:lumMod val="50000"/>
                </a:schemeClr>
              </a:buClr>
            </a:pPr>
            <a:r>
              <a:rPr lang="hu-HU" sz="1800" b="1" dirty="0">
                <a:solidFill>
                  <a:schemeClr val="accent4">
                    <a:lumMod val="50000"/>
                  </a:schemeClr>
                </a:solidFill>
              </a:rPr>
              <a:t>Stíluskorszakok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4375" lvl="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1790-es – 1830-as évek –Szentimentalizmus (karamzinizmus) – romantika kora (irodalom, festészet, kertművészet)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4375" lvl="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1840-es –1890-es évek – a realizmus egyeduralma (irodalom, festészet, színház)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4375" lvl="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1840-es évek kora realizmus („naturális iskola”): irodalom, festészet.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4375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1890-es évek – 1920-as évek – izmosok kora (a kultúra egész területén)</a:t>
            </a:r>
            <a:endParaRPr lang="hu-H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916" y="219554"/>
            <a:ext cx="6968169" cy="474509"/>
          </a:xfrm>
        </p:spPr>
        <p:txBody>
          <a:bodyPr>
            <a:normAutofit fontScale="90000"/>
          </a:bodyPr>
          <a:lstStyle/>
          <a:p>
            <a:r>
              <a:rPr lang="hu-HU" sz="2800" b="1" dirty="0">
                <a:effectLst/>
              </a:rPr>
              <a:t>Reformok </a:t>
            </a:r>
            <a:r>
              <a:rPr lang="hu-HU" sz="2800" b="1" dirty="0" smtClean="0">
                <a:effectLst/>
              </a:rPr>
              <a:t>korszakai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4063"/>
            <a:ext cx="8229600" cy="5772837"/>
          </a:xfrm>
        </p:spPr>
        <p:txBody>
          <a:bodyPr>
            <a:noAutofit/>
          </a:bodyPr>
          <a:lstStyle/>
          <a:p>
            <a:pPr lvl="0">
              <a:buClr>
                <a:schemeClr val="accent2">
                  <a:lumMod val="50000"/>
                </a:schemeClr>
              </a:buClr>
            </a:pP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</a:rPr>
              <a:t>Előzmények</a:t>
            </a:r>
            <a:br>
              <a:rPr lang="hu-H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1764–1785 – II. Katalin 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reformjai</a:t>
            </a:r>
            <a:b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	(</a:t>
            </a: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A nemeseknek adományozott 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kiváltságlevél, 1785)	</a:t>
            </a:r>
            <a:b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További megreformálást igénylő területek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1255713"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hatalmi struktúrák tökéletesítése.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1255713"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A jobbágyrendszer.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1255713"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A kultúra feletti kontroll megőrzése: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1431925" lvl="0" indent="-155575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sajtó – cenzúra,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1431925" lvl="0" indent="-155575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oktatás – nevelés,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1431925" indent="-155575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színház</a:t>
            </a:r>
            <a:endParaRPr lang="hu-HU" sz="1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hu-HU" sz="2000" b="1" dirty="0">
                <a:solidFill>
                  <a:schemeClr val="accent2">
                    <a:lumMod val="50000"/>
                  </a:schemeClr>
                </a:solidFill>
              </a:rPr>
              <a:t> I. Sándor 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</a:rPr>
              <a:t>uralkodása (1801–1825)</a:t>
            </a:r>
          </a:p>
          <a:p>
            <a:pPr marL="0" indent="0">
              <a:buNone/>
            </a:pP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1801–1803	A „Titkos Bizottság” működése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1802		Az oktatásrendszer átalakításának 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kezdete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		</a:t>
            </a:r>
            <a:br>
              <a:rPr lang="hu-H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		Az adminisztratív rendszer átalakítása:	</a:t>
            </a:r>
            <a:br>
              <a:rPr lang="hu-H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		minisztériumok, a Népművelési Minisztérium létrehozása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1803		A „szabad” földművelőkről szóló rendelet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1809</a:t>
            </a: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		M. Szperanszkij által </a:t>
            </a: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készített </a:t>
            </a: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alkotmány-tervezet	</a:t>
            </a:r>
            <a:br>
              <a:rPr lang="hu-HU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2">
                    <a:lumMod val="50000"/>
                  </a:schemeClr>
                </a:solidFill>
              </a:rPr>
              <a:t>1826</a:t>
            </a:r>
            <a:r>
              <a:rPr lang="hu-HU" sz="1800" dirty="0">
                <a:solidFill>
                  <a:schemeClr val="accent2">
                    <a:lumMod val="50000"/>
                  </a:schemeClr>
                </a:solidFill>
              </a:rPr>
              <a:t>		az első törvényerejű cenzúraszabályzat</a:t>
            </a:r>
            <a:endParaRPr lang="en-US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142"/>
            <a:ext cx="8229600" cy="634180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  <a:t>II. Sándor uralkodása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1856		A reformok előkészítésének kihirdetése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		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dekabristák amnesztiája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1861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		A jobbágyság eltörlése.	</a:t>
            </a:r>
            <a:br>
              <a:rPr lang="hu-HU" sz="1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		Az adminisztratív rendszer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átalakítása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1862–64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	hadi reform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1863		felsőoktatás reformja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1864		önkormányzati reform (zemsztva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Iskola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és bírósági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reform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1865		Cenzúrareform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1869		A női felsőfokú oktatás kezdete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>„</a:t>
            </a: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  <a:t>Egy lépés előre, kettő lépés hátra” a reformok területén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1884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		az egyetemi autonómia megsemmisítése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1890		a zemsztvák önrendelkezésének megnyirbálása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1904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		manifesztum korlátozott reformok programjáról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1905		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Az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első Tanácskozó testület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(„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zovet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” = szovjet)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		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Manifesztum vallásszabadságról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1906		Az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Alaptörvény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kihirdetése, I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. Duma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megalakulása</a:t>
            </a:r>
          </a:p>
          <a:p>
            <a:pPr marL="0" indent="0">
              <a:buNone/>
            </a:pP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1917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		A Földdekrétum és a Békedekrétum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Clr>
                <a:schemeClr val="accent4">
                  <a:lumMod val="50000"/>
                </a:schemeClr>
              </a:buClr>
              <a:buNone/>
            </a:pP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59510" y="6037007"/>
            <a:ext cx="3224980" cy="1966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6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270" y="117322"/>
            <a:ext cx="5633885" cy="413620"/>
          </a:xfrm>
        </p:spPr>
        <p:txBody>
          <a:bodyPr>
            <a:normAutofit fontScale="90000"/>
          </a:bodyPr>
          <a:lstStyle/>
          <a:p>
            <a:pPr algn="l"/>
            <a:r>
              <a:rPr lang="hu-HU" sz="2800" b="1" dirty="0">
                <a:effectLst/>
              </a:rPr>
              <a:t>Társadalmi mozgalmak és ideológiák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55407"/>
            <a:ext cx="8362335" cy="5309420"/>
          </a:xfrm>
        </p:spPr>
        <p:txBody>
          <a:bodyPr>
            <a:noAutofit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>18</a:t>
            </a: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  <a:t>. századi </a:t>
            </a: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>előzmények</a:t>
            </a:r>
          </a:p>
          <a:p>
            <a:pPr marL="717550" indent="-176213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 nemesség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társadalmi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erővé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szerveződése</a:t>
            </a:r>
          </a:p>
          <a:p>
            <a:pPr marL="717550" indent="-176213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nemesség a kultúra szerveződésében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nemesi értelmesség kialakulása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közvélemény irányítása (sajtó és publicisztika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irodalom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és színház),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  <a:sym typeface="Wingdings 3" panose="05040102010807070707" pitchFamily="18" charset="2"/>
              </a:rPr>
              <a:t>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szabadkőművesség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baráti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körök, tudományos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társaságok.</a:t>
            </a:r>
          </a:p>
          <a:p>
            <a:pPr marL="717550" indent="-176213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Népmozgalmak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(Pugacsev-felkelés)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  <a:sym typeface="Wingdings 3" panose="05040102010807070707" pitchFamily="18" charset="2"/>
              </a:rPr>
              <a:t>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  <a:sym typeface="Wingdings 3" panose="05040102010807070707" pitchFamily="18" charset="2"/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„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 nép / nemesség” – kettőség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felismerése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az eszmei nemesi forradalmiság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születése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hu-HU" sz="1800" dirty="0" err="1">
                <a:solidFill>
                  <a:schemeClr val="accent4">
                    <a:lumMod val="50000"/>
                  </a:schemeClr>
                </a:solidFill>
              </a:rPr>
              <a:t>Ra­gyiscsev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  <a:t>1800 – 1820-as évek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 indent="-1762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Irodalmi társaságok</a:t>
            </a:r>
          </a:p>
          <a:p>
            <a:pPr marL="717550" lvl="0" indent="-1762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nemesi forradalmiság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csúcspontja –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 dekabrizmus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: Északi és Déli Társaságok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1821–25): földtulajdon, rendiség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 polgári jogok, államforma.</a:t>
            </a:r>
          </a:p>
          <a:p>
            <a:pPr marL="717550" lvl="0" indent="-1762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dekabrista felkelés (1825. dec. 14, Szenátusi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tér).</a:t>
            </a:r>
          </a:p>
          <a:p>
            <a:pPr marL="717550" lvl="0" indent="-1762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dekabrizmus szellemi és erkölcsi öröksége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indent="-176213">
              <a:spcBef>
                <a:spcPts val="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 descr="Pugachev.jpg"/>
          <p:cNvPicPr>
            <a:picLocks noChangeAspect="1"/>
          </p:cNvPicPr>
          <p:nvPr/>
        </p:nvPicPr>
        <p:blipFill>
          <a:blip r:embed="rId2">
            <a:lum bright="4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21" y="0"/>
            <a:ext cx="282737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3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2116"/>
            <a:ext cx="8229600" cy="600751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hu-HU" sz="2400" b="1" dirty="0">
                <a:solidFill>
                  <a:schemeClr val="accent4">
                    <a:lumMod val="50000"/>
                  </a:schemeClr>
                </a:solidFill>
              </a:rPr>
              <a:t>1820–1850-es  évek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 indent="-1762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A „hivatalos népiesség” ideológiai doktrínája (Sz. Uvarov): egyeduralom, ortodoxia, népiesség.</a:t>
            </a:r>
            <a:endParaRPr lang="en-US" sz="19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 indent="-1762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Áttérés a cselekvés taktikájáról a gondolat stratégiájához: filozófiai társaságok és körök – az orosz valóság „átkozott kérdéseinek” felvetése.</a:t>
            </a:r>
            <a:endParaRPr lang="en-US" sz="19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 indent="-1762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Az ideológiai (gondolati) társadalmi differenciálódás – </a:t>
            </a:r>
            <a:r>
              <a:rPr lang="hu-HU" sz="1900" b="1" dirty="0">
                <a:solidFill>
                  <a:schemeClr val="accent4">
                    <a:lumMod val="50000"/>
                  </a:schemeClr>
                </a:solidFill>
              </a:rPr>
              <a:t>Szlavofilizmus és nyugatosság </a:t>
            </a: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(1836.-tól)</a:t>
            </a:r>
            <a:r>
              <a:rPr lang="hu-HU" sz="1900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19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Clr>
                <a:schemeClr val="accent4">
                  <a:lumMod val="50000"/>
                </a:schemeClr>
              </a:buClr>
            </a:pP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</a:rPr>
              <a:t>1850-es </a:t>
            </a: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</a:rPr>
              <a:t>évek második fele – 1890-as évek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 indent="-2651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A. Herzen faluközösségi (obscinnij) / orosz szocializmusa </a:t>
            </a:r>
            <a:r>
              <a:rPr lang="hu-HU" sz="1900" dirty="0" smtClean="0">
                <a:solidFill>
                  <a:schemeClr val="accent4">
                    <a:lumMod val="50000"/>
                  </a:schemeClr>
                </a:solidFill>
              </a:rPr>
              <a:t>és</a:t>
            </a:r>
            <a:br>
              <a:rPr lang="hu-HU" sz="19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900" dirty="0" smtClean="0">
                <a:solidFill>
                  <a:schemeClr val="accent4">
                    <a:lumMod val="50000"/>
                  </a:schemeClr>
                </a:solidFill>
              </a:rPr>
              <a:t>N</a:t>
            </a: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. Csernisevszkij / a forradalmi demokrácia eszméi</a:t>
            </a:r>
            <a:endParaRPr lang="en-US" sz="19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 indent="-2651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Az ideológiai irányzatok politikai színezetének előtérbe kerülése (liberalizmus vs. konzervativizmus)</a:t>
            </a:r>
            <a:endParaRPr lang="en-US" sz="19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 indent="-2651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Forradalmi mozgalmak: „narodnyik-mozgalom”</a:t>
            </a:r>
            <a:endParaRPr lang="en-US" sz="19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 indent="-2651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Politikai terror (1866.-tól) és „a nép közé járás” (1873–75).</a:t>
            </a:r>
            <a:endParaRPr lang="en-US" sz="19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 indent="-2651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A munkásmozgalom kezdete</a:t>
            </a:r>
            <a:endParaRPr lang="en-US" sz="19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lvl="0" indent="-2651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1898 – a pártok kialakulásának kezdete</a:t>
            </a:r>
            <a:endParaRPr lang="en-US" sz="1900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 indent="-265113"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4">
                    <a:lumMod val="50000"/>
                  </a:schemeClr>
                </a:solidFill>
              </a:rPr>
              <a:t>Tolsztojánizmus </a:t>
            </a: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(tolszovsztvo</a:t>
            </a:r>
            <a:r>
              <a:rPr lang="hu-HU" sz="19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1900" dirty="0">
                <a:solidFill>
                  <a:schemeClr val="accent4">
                    <a:lumMod val="50000"/>
                  </a:schemeClr>
                </a:solidFill>
              </a:rPr>
              <a:t>– 1880-as évek végétől </a:t>
            </a:r>
            <a:r>
              <a:rPr lang="hu-HU" sz="19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19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436"/>
            <a:ext cx="8229600" cy="738914"/>
          </a:xfrm>
        </p:spPr>
        <p:txBody>
          <a:bodyPr>
            <a:normAutofit/>
          </a:bodyPr>
          <a:lstStyle/>
          <a:p>
            <a:r>
              <a:rPr lang="hu-HU" sz="2800" b="1" dirty="0">
                <a:effectLst/>
              </a:rPr>
              <a:t>Nagyhatalmi szerepvállalás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1350"/>
            <a:ext cx="8229600" cy="5607585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1812	</a:t>
            </a:r>
            <a: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	Napóleon </a:t>
            </a:r>
            <a:r>
              <a:rPr lang="hu-HU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elleni Honvédháború</a:t>
            </a:r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1813–1814	Határon túli </a:t>
            </a:r>
            <a: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hadjáratok</a:t>
            </a:r>
            <a:b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1815	</a:t>
            </a:r>
            <a:r>
              <a:rPr lang="en-US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	</a:t>
            </a:r>
            <a: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Szentszövetség</a:t>
            </a:r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1854–1855	Krimi </a:t>
            </a:r>
            <a: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háború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u-HU" sz="2400" dirty="0" smtClean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1877–1878</a:t>
            </a:r>
            <a:b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          Orosz-török </a:t>
            </a:r>
            <a:r>
              <a:rPr lang="hu-HU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háború</a:t>
            </a:r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1904–1905</a:t>
            </a:r>
            <a:b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</a:br>
            <a: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           Orosz-japán </a:t>
            </a:r>
            <a:r>
              <a:rPr lang="hu-HU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háború</a:t>
            </a:r>
            <a:endParaRPr lang="en-US" sz="24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1914    Az </a:t>
            </a:r>
            <a:r>
              <a:rPr lang="hu-HU" sz="24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első </a:t>
            </a:r>
            <a:r>
              <a:rPr lang="hu-HU" sz="2400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Világháború</a:t>
            </a:r>
          </a:p>
          <a:p>
            <a:pPr marL="0" indent="0">
              <a:buNone/>
            </a:pPr>
            <a:r>
              <a:rPr lang="hu-HU" sz="1300" dirty="0" smtClean="0"/>
              <a:t>															</a:t>
            </a:r>
          </a:p>
          <a:p>
            <a:pPr marL="0" indent="0">
              <a:buNone/>
            </a:pPr>
            <a:endParaRPr lang="hu-HU" sz="1300" dirty="0"/>
          </a:p>
          <a:p>
            <a:pPr marL="0" indent="0">
              <a:buNone/>
            </a:pPr>
            <a:endParaRPr lang="hu-HU" sz="1300" dirty="0" smtClean="0"/>
          </a:p>
          <a:p>
            <a:pPr marL="0" indent="0">
              <a:buNone/>
            </a:pPr>
            <a:endParaRPr lang="hu-HU" sz="1300" dirty="0"/>
          </a:p>
          <a:p>
            <a:pPr marL="0" indent="0" algn="r">
              <a:buNone/>
            </a:pPr>
            <a:endParaRPr lang="hu-HU" sz="1600" i="1" dirty="0" smtClean="0"/>
          </a:p>
          <a:p>
            <a:pPr marL="0" indent="0" algn="r">
              <a:buNone/>
            </a:pPr>
            <a:r>
              <a:rPr lang="hu-HU" sz="1600" i="1" dirty="0" smtClean="0"/>
              <a:t>V. V. Verescsagin, </a:t>
            </a:r>
            <a:r>
              <a:rPr lang="hu-HU" sz="1600" dirty="0" smtClean="0"/>
              <a:t>A legyőzöttek. Gyászmise. </a:t>
            </a:r>
            <a:r>
              <a:rPr lang="ru-RU" sz="1600" dirty="0"/>
              <a:t>1878-1879</a:t>
            </a:r>
            <a:r>
              <a:rPr lang="hu-HU" sz="1600" dirty="0"/>
              <a:t>. </a:t>
            </a:r>
            <a:r>
              <a:rPr lang="hu-HU" sz="1600" dirty="0" smtClean="0"/>
              <a:t> Tretyákov-galéria,  Moszkva</a:t>
            </a:r>
          </a:p>
          <a:p>
            <a:pPr marL="0" indent="0" algn="r">
              <a:buNone/>
            </a:pPr>
            <a:r>
              <a:rPr lang="bg-BG" sz="1600" i="1" dirty="0" smtClean="0"/>
              <a:t>Василий </a:t>
            </a:r>
            <a:r>
              <a:rPr lang="bg-BG" sz="1600" i="1" dirty="0"/>
              <a:t>Васильевич </a:t>
            </a:r>
            <a:r>
              <a:rPr lang="bg-BG" sz="1600" i="1" dirty="0" smtClean="0"/>
              <a:t>Верещагин</a:t>
            </a:r>
            <a:r>
              <a:rPr lang="hu-HU" sz="1600" i="1" dirty="0" smtClean="0"/>
              <a:t>, </a:t>
            </a:r>
            <a:r>
              <a:rPr lang="ru-RU" sz="1600" dirty="0" smtClean="0"/>
              <a:t>Побежденные</a:t>
            </a:r>
            <a:r>
              <a:rPr lang="ru-RU" sz="1600" dirty="0"/>
              <a:t>. Панихида</a:t>
            </a:r>
            <a:r>
              <a:rPr lang="ru-RU" sz="1600" dirty="0" smtClean="0"/>
              <a:t>.</a:t>
            </a:r>
            <a:r>
              <a:rPr lang="hu-HU" sz="1600" dirty="0" smtClean="0"/>
              <a:t> </a:t>
            </a:r>
            <a:r>
              <a:rPr lang="ru-RU" sz="1600" dirty="0" smtClean="0"/>
              <a:t>1878-1879</a:t>
            </a:r>
            <a:r>
              <a:rPr lang="hu-HU" sz="1600" dirty="0"/>
              <a:t>.</a:t>
            </a:r>
            <a:r>
              <a:rPr lang="hu-HU" sz="1600" dirty="0" smtClean="0"/>
              <a:t> </a:t>
            </a:r>
            <a:r>
              <a:rPr lang="ru-RU" sz="1600" dirty="0" smtClean="0"/>
              <a:t>Государственная </a:t>
            </a:r>
            <a:r>
              <a:rPr lang="ru-RU" sz="1600" dirty="0"/>
              <a:t>Третьяковская галерея</a:t>
            </a:r>
            <a:endParaRPr lang="en-US" sz="160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Pobezhdenn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1514" y="2214392"/>
            <a:ext cx="5702486" cy="338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22"/>
            <a:ext cx="8229600" cy="521775"/>
          </a:xfrm>
        </p:spPr>
        <p:txBody>
          <a:bodyPr>
            <a:normAutofit/>
          </a:bodyPr>
          <a:lstStyle/>
          <a:p>
            <a:r>
              <a:rPr lang="hu-HU" sz="2800" b="1" dirty="0">
                <a:effectLst/>
              </a:rPr>
              <a:t>A nemzeti kultúra önértékelése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9097"/>
            <a:ext cx="8229600" cy="5712542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50000"/>
                </a:schemeClr>
              </a:buClr>
            </a:pP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orosz kultúra / irodalom „aranykora</a:t>
            </a: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század első harmada</a:t>
            </a:r>
            <a:r>
              <a:rPr lang="hu-HU" sz="2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75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Az orosz klasszicizmus összegző korszaka az építészetben	</a:t>
            </a:r>
            <a:br>
              <a:rPr lang="hu-HU" sz="1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Moszkva vs.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Peterburg: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együttesek formálása, társadalmi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intézmények épületei.</a:t>
            </a: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u-HU" sz="2000" b="1" i="1" u="sng" dirty="0">
                <a:solidFill>
                  <a:schemeClr val="accent4">
                    <a:lumMod val="50000"/>
                  </a:schemeClr>
                </a:solidFill>
              </a:rPr>
              <a:t>Pétervár</a:t>
            </a:r>
          </a:p>
          <a:p>
            <a:pPr marL="269875" indent="-269875">
              <a:buNone/>
              <a:defRPr/>
            </a:pPr>
            <a:r>
              <a:rPr lang="fr-FR" sz="1800" b="1" i="1" dirty="0" smtClean="0">
                <a:solidFill>
                  <a:schemeClr val="accent4">
                    <a:lumMod val="50000"/>
                  </a:schemeClr>
                </a:solidFill>
              </a:rPr>
              <a:t>J</a:t>
            </a:r>
            <a:r>
              <a:rPr lang="hu-HU" sz="1800" b="1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fr-FR" sz="1800" b="1" i="1" dirty="0">
                <a:solidFill>
                  <a:schemeClr val="accent4">
                    <a:lumMod val="50000"/>
                  </a:schemeClr>
                </a:solidFill>
              </a:rPr>
              <a:t>-F</a:t>
            </a:r>
            <a:r>
              <a:rPr lang="hu-HU" sz="1800" b="1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fr-FR" sz="1800" b="1" i="1" dirty="0">
                <a:solidFill>
                  <a:schemeClr val="accent4">
                    <a:lumMod val="50000"/>
                  </a:schemeClr>
                </a:solidFill>
              </a:rPr>
              <a:t> Thomas de </a:t>
            </a:r>
            <a:r>
              <a:rPr lang="fr-FR" sz="1800" b="1" i="1" dirty="0" smtClean="0">
                <a:solidFill>
                  <a:schemeClr val="accent4">
                    <a:lumMod val="50000"/>
                  </a:schemeClr>
                </a:solidFill>
              </a:rPr>
              <a:t>Thomon</a:t>
            </a:r>
            <a:r>
              <a:rPr lang="hu-HU" sz="1800" b="1" i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hu-HU" sz="1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 Tőzsde és a Vasziljevszkij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sziget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„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csúcsának” kialakítása (1805-10)</a:t>
            </a:r>
          </a:p>
          <a:p>
            <a:pPr marL="269875" indent="-269875">
              <a:buNone/>
              <a:defRPr/>
            </a:pPr>
            <a:r>
              <a:rPr lang="hu-HU" sz="1800" b="1" i="1" dirty="0" smtClean="0">
                <a:solidFill>
                  <a:schemeClr val="accent4">
                    <a:lumMod val="50000"/>
                  </a:schemeClr>
                </a:solidFill>
              </a:rPr>
              <a:t>A. Zaharov: </a:t>
            </a: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Az Admiralitás (1806-23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marL="269875" indent="-269875">
              <a:buNone/>
              <a:defRPr/>
            </a:pPr>
            <a:r>
              <a:rPr lang="it-IT" sz="1800" b="1" i="1" dirty="0">
                <a:solidFill>
                  <a:schemeClr val="accent4">
                    <a:lumMod val="50000"/>
                  </a:schemeClr>
                </a:solidFill>
              </a:rPr>
              <a:t>Carlo di Giovanni </a:t>
            </a:r>
            <a:r>
              <a:rPr lang="it-IT" sz="1800" b="1" i="1" dirty="0" smtClean="0">
                <a:solidFill>
                  <a:schemeClr val="accent4">
                    <a:lumMod val="50000"/>
                  </a:schemeClr>
                </a:solidFill>
              </a:rPr>
              <a:t>Rossi</a:t>
            </a:r>
            <a:r>
              <a:rPr lang="hu-HU" sz="1800" b="1" i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hu-HU" sz="1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>
                <a:solidFill>
                  <a:schemeClr val="accent4">
                    <a:lumMod val="50000"/>
                  </a:schemeClr>
                </a:solidFill>
              </a:rPr>
              <a:t>Alexandrinszkij Színház és </a:t>
            </a: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környéke</a:t>
            </a:r>
            <a:b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hu-HU" sz="1800" dirty="0" smtClean="0">
                <a:solidFill>
                  <a:schemeClr val="accent4">
                    <a:lumMod val="50000"/>
                  </a:schemeClr>
                </a:solidFill>
              </a:rPr>
              <a:t>(1828-32)</a:t>
            </a:r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269875" indent="-269875">
              <a:buNone/>
              <a:defRPr/>
            </a:pPr>
            <a:endParaRPr lang="en-US" sz="18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71755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16 Admin.jpg"/>
          <p:cNvPicPr>
            <a:picLocks noChangeAspect="1"/>
          </p:cNvPicPr>
          <p:nvPr/>
        </p:nvPicPr>
        <p:blipFill>
          <a:blip r:embed="rId2" cstate="print"/>
          <a:srcRect l="6181" t="4642" r="6181" b="6909"/>
          <a:stretch>
            <a:fillRect/>
          </a:stretch>
        </p:blipFill>
        <p:spPr bwMode="auto">
          <a:xfrm>
            <a:off x="5319252" y="2336924"/>
            <a:ext cx="3824748" cy="4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0 Teatr2.jpg"/>
          <p:cNvPicPr>
            <a:picLocks noChangeAspect="1"/>
          </p:cNvPicPr>
          <p:nvPr/>
        </p:nvPicPr>
        <p:blipFill>
          <a:blip r:embed="rId3" cstate="print"/>
          <a:srcRect t="2580" b="1701"/>
          <a:stretch>
            <a:fillRect/>
          </a:stretch>
        </p:blipFill>
        <p:spPr bwMode="auto">
          <a:xfrm>
            <a:off x="2499155" y="5308819"/>
            <a:ext cx="2474364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9 Teatr1.jpg"/>
          <p:cNvPicPr>
            <a:picLocks noChangeAspect="1"/>
          </p:cNvPicPr>
          <p:nvPr/>
        </p:nvPicPr>
        <p:blipFill>
          <a:blip r:embed="rId4" cstate="print"/>
          <a:srcRect t="3452" r="1575"/>
          <a:stretch>
            <a:fillRect/>
          </a:stretch>
        </p:blipFill>
        <p:spPr bwMode="auto">
          <a:xfrm>
            <a:off x="0" y="5308819"/>
            <a:ext cx="249915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633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ckyTi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nise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ching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aching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aching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aching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aching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eaching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Teaching">
  <a:themeElements>
    <a:clrScheme name="Cloud skipper desig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388</Words>
  <Application>Microsoft Office PowerPoint</Application>
  <PresentationFormat>On-screen Show (4:3)</PresentationFormat>
  <Paragraphs>160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Arial</vt:lpstr>
      <vt:lpstr>Bookman Old Style</vt:lpstr>
      <vt:lpstr>Cambria</vt:lpstr>
      <vt:lpstr>Georgia</vt:lpstr>
      <vt:lpstr>Symbol</vt:lpstr>
      <vt:lpstr>Trebuchet MS</vt:lpstr>
      <vt:lpstr>Wingdings</vt:lpstr>
      <vt:lpstr>Wingdings 2</vt:lpstr>
      <vt:lpstr>Wingdings 3</vt:lpstr>
      <vt:lpstr>LuckyTie</vt:lpstr>
      <vt:lpstr>Teaching</vt:lpstr>
      <vt:lpstr>1_Teaching</vt:lpstr>
      <vt:lpstr>2_Teaching</vt:lpstr>
      <vt:lpstr>3_Teaching</vt:lpstr>
      <vt:lpstr>4_Teaching</vt:lpstr>
      <vt:lpstr>5_Teaching</vt:lpstr>
      <vt:lpstr>7_Teaching</vt:lpstr>
      <vt:lpstr>Az orosz kultúra története 3.</vt:lpstr>
      <vt:lpstr>PowerPoint Presentation</vt:lpstr>
      <vt:lpstr>PowerPoint Presentation</vt:lpstr>
      <vt:lpstr>Reformok korszakai</vt:lpstr>
      <vt:lpstr>PowerPoint Presentation</vt:lpstr>
      <vt:lpstr>Társadalmi mozgalmak és ideológiák</vt:lpstr>
      <vt:lpstr>PowerPoint Presentation</vt:lpstr>
      <vt:lpstr>Nagyhatalmi szerepvállalás</vt:lpstr>
      <vt:lpstr>A nemzeti kultúra önértékelése</vt:lpstr>
      <vt:lpstr>PowerPoint Presentation</vt:lpstr>
      <vt:lpstr>PowerPoint Presentation</vt:lpstr>
      <vt:lpstr>PowerPoint Presentation</vt:lpstr>
      <vt:lpstr>Moszkva  A. Grigorjev (1782-1867) </vt:lpstr>
      <vt:lpstr>Az orosz építészet 1830-as évektől</vt:lpstr>
      <vt:lpstr>A „moszkvai” szecesszió (20. sz. eleje)</vt:lpstr>
      <vt:lpstr>PowerPoint Presentation</vt:lpstr>
      <vt:lpstr>A. Venyecianov (1780-1847) és iskolája –  a zsánerfestészet  </vt:lpstr>
      <vt:lpstr>PowerPoint Presentation</vt:lpstr>
      <vt:lpstr>1860-as évek</vt:lpstr>
      <vt:lpstr>PowerPoint Presentation</vt:lpstr>
      <vt:lpstr>PowerPoint Presentation</vt:lpstr>
      <vt:lpstr>1870-es évek: a Vándorkiállítási Társaság festői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orosz kultúra története 3.</dc:title>
  <dc:creator>Denise Szokolov</dc:creator>
  <cp:lastModifiedBy>Denise Szokolov</cp:lastModifiedBy>
  <cp:revision>41</cp:revision>
  <dcterms:created xsi:type="dcterms:W3CDTF">2015-10-06T06:50:04Z</dcterms:created>
  <dcterms:modified xsi:type="dcterms:W3CDTF">2019-11-20T10:56:48Z</dcterms:modified>
</cp:coreProperties>
</file>